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93"/>
    <p:restoredTop sz="79903"/>
  </p:normalViewPr>
  <p:slideViewPr>
    <p:cSldViewPr snapToGrid="0">
      <p:cViewPr varScale="1">
        <p:scale>
          <a:sx n="83" d="100"/>
          <a:sy n="83" d="100"/>
        </p:scale>
        <p:origin x="18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6E4BF-8EEE-D249-8100-8499FD1BF88D}"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60711-3101-6242-BF01-F92146B184C4}" type="slidenum">
              <a:rPr lang="en-US" smtClean="0"/>
              <a:t>‹#›</a:t>
            </a:fld>
            <a:endParaRPr lang="en-US"/>
          </a:p>
        </p:txBody>
      </p:sp>
    </p:spTree>
    <p:extLst>
      <p:ext uri="{BB962C8B-B14F-4D97-AF65-F5344CB8AC3E}">
        <p14:creationId xmlns:p14="http://schemas.microsoft.com/office/powerpoint/2010/main" val="309078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**Re-record this slide </a:t>
            </a:r>
          </a:p>
        </p:txBody>
      </p:sp>
      <p:sp>
        <p:nvSpPr>
          <p:cNvPr id="4" name="Slide Number Placeholder 3"/>
          <p:cNvSpPr>
            <a:spLocks noGrp="1"/>
          </p:cNvSpPr>
          <p:nvPr>
            <p:ph type="sldNum" sz="quarter" idx="5"/>
          </p:nvPr>
        </p:nvSpPr>
        <p:spPr/>
        <p:txBody>
          <a:bodyPr/>
          <a:lstStyle/>
          <a:p>
            <a:fld id="{9CE60711-3101-6242-BF01-F92146B184C4}" type="slidenum">
              <a:rPr lang="en-US" smtClean="0"/>
              <a:t>1</a:t>
            </a:fld>
            <a:endParaRPr lang="en-US"/>
          </a:p>
        </p:txBody>
      </p:sp>
    </p:spTree>
    <p:extLst>
      <p:ext uri="{BB962C8B-B14F-4D97-AF65-F5344CB8AC3E}">
        <p14:creationId xmlns:p14="http://schemas.microsoft.com/office/powerpoint/2010/main" val="366108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Your hands are constantly on the go. Everyday activities, such as preparing a meal, woodworking, carrying grocery bags or using your computer can damage your hands over time. Joint protection techniques can help reduce pain, stress and inflammation of your joints. These techniques can also help prevent further deformities and increase your independence in daily activities. There are many easy and inexpensive ways to protect your hands. The following slides include a few tips to keep your hands healthy: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CE60711-3101-6242-BF01-F92146B184C4}" type="slidenum">
              <a:rPr lang="en-US" smtClean="0"/>
              <a:t>2</a:t>
            </a:fld>
            <a:endParaRPr lang="en-US"/>
          </a:p>
        </p:txBody>
      </p:sp>
    </p:spTree>
    <p:extLst>
      <p:ext uri="{BB962C8B-B14F-4D97-AF65-F5344CB8AC3E}">
        <p14:creationId xmlns:p14="http://schemas.microsoft.com/office/powerpoint/2010/main" val="78014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Times New Roman" panose="02020603050405020304" pitchFamily="18" charset="0"/>
              </a:rPr>
              <a:t>If you have pain during an activity, stop the activity. Pain is one of the best ways your body has to let you know that you are causing tissue damage, so listen to and respect your pain.</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Times New Roman" panose="02020603050405020304" pitchFamily="18" charset="0"/>
              </a:rPr>
              <a:t>Protect the small joints of your hands and avoid carrying several plastic grocery bags at once to save time. Use paper bags, carry them one at a time and hold them at the bottom instead of using the handles. </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Times New Roman" panose="02020603050405020304" pitchFamily="18" charset="0"/>
              </a:rPr>
              <a:t>Remember to stretch and take rest breaks every 15 minutes during repetitive or prolonged activities such as needlework, painting, sewing, knitting, hammering or filing. </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Times New Roman" panose="02020603050405020304" pitchFamily="18" charset="0"/>
              </a:rPr>
              <a:t>Figure out which activities aggravate your symptoms and avoid or modify them; don’t be afraid to ask others for help.</a:t>
            </a:r>
            <a:endParaRPr lang="en-US" sz="1800" u="none" strike="noStrike"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CE60711-3101-6242-BF01-F92146B184C4}" type="slidenum">
              <a:rPr lang="en-US" smtClean="0"/>
              <a:t>3</a:t>
            </a:fld>
            <a:endParaRPr lang="en-US"/>
          </a:p>
        </p:txBody>
      </p:sp>
    </p:spTree>
    <p:extLst>
      <p:ext uri="{BB962C8B-B14F-4D97-AF65-F5344CB8AC3E}">
        <p14:creationId xmlns:p14="http://schemas.microsoft.com/office/powerpoint/2010/main" val="45205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Times New Roman" panose="02020603050405020304" pitchFamily="18" charset="0"/>
              </a:rPr>
              <a:t>If writing is painful, try using a thick, rubber grip pen or gel-pen to decrease the amount of pressure used. </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Times New Roman" panose="02020603050405020304" pitchFamily="18" charset="0"/>
              </a:rPr>
              <a:t>Instead of holding open books or magazines with one hand – use a book stand or holder to bring the book to eye level and use a clip to avoid prolonged gripping. </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u="none" strike="noStrike" dirty="0">
                <a:effectLst/>
                <a:latin typeface="Times New Roman" panose="02020603050405020304" pitchFamily="18" charset="0"/>
                <a:ea typeface="Times New Roman" panose="02020603050405020304" pitchFamily="18" charset="0"/>
              </a:rPr>
              <a:t>Use pump shampoos and toothpaste and use the palm of your hand to pump instead of squeezing the container.</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Times New Roman" panose="02020603050405020304" pitchFamily="18" charset="0"/>
              </a:rPr>
              <a:t>If possible, get rid of your manual can opener – go electric! Manual can openers can place excessive strain on your joints.</a:t>
            </a:r>
          </a:p>
        </p:txBody>
      </p:sp>
      <p:sp>
        <p:nvSpPr>
          <p:cNvPr id="4" name="Slide Number Placeholder 3"/>
          <p:cNvSpPr>
            <a:spLocks noGrp="1"/>
          </p:cNvSpPr>
          <p:nvPr>
            <p:ph type="sldNum" sz="quarter" idx="5"/>
          </p:nvPr>
        </p:nvSpPr>
        <p:spPr/>
        <p:txBody>
          <a:bodyPr/>
          <a:lstStyle/>
          <a:p>
            <a:fld id="{9CE60711-3101-6242-BF01-F92146B184C4}" type="slidenum">
              <a:rPr lang="en-US" smtClean="0"/>
              <a:t>4</a:t>
            </a:fld>
            <a:endParaRPr lang="en-US"/>
          </a:p>
        </p:txBody>
      </p:sp>
    </p:spTree>
    <p:extLst>
      <p:ext uri="{BB962C8B-B14F-4D97-AF65-F5344CB8AC3E}">
        <p14:creationId xmlns:p14="http://schemas.microsoft.com/office/powerpoint/2010/main" val="168239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Scissors with a spring-action design gently open the blades, greatly reducing the effort needed to cut. </a:t>
            </a:r>
          </a:p>
        </p:txBody>
      </p:sp>
      <p:sp>
        <p:nvSpPr>
          <p:cNvPr id="4" name="Slide Number Placeholder 3"/>
          <p:cNvSpPr>
            <a:spLocks noGrp="1"/>
          </p:cNvSpPr>
          <p:nvPr>
            <p:ph type="sldNum" sz="quarter" idx="5"/>
          </p:nvPr>
        </p:nvSpPr>
        <p:spPr/>
        <p:txBody>
          <a:bodyPr/>
          <a:lstStyle/>
          <a:p>
            <a:fld id="{9CE60711-3101-6242-BF01-F92146B184C4}" type="slidenum">
              <a:rPr lang="en-US" smtClean="0"/>
              <a:t>5</a:t>
            </a:fld>
            <a:endParaRPr lang="en-US"/>
          </a:p>
        </p:txBody>
      </p:sp>
    </p:spTree>
    <p:extLst>
      <p:ext uri="{BB962C8B-B14F-4D97-AF65-F5344CB8AC3E}">
        <p14:creationId xmlns:p14="http://schemas.microsoft.com/office/powerpoint/2010/main" val="195630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adaptive equipment is a great way to decrease stress on your joints.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dirty="0">
                <a:effectLst/>
                <a:latin typeface="Arial" panose="020B0604020202020204" pitchFamily="34" charset="0"/>
                <a:ea typeface="Arial" panose="020B0604020202020204" pitchFamily="34" charset="0"/>
              </a:rPr>
              <a:t>Consider (wrist assured gloves) WAGS gloves to assist in positioning for weight-bearing activities, such as yoga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Consider an “unbuckle me” aid for unfastening car-seat seatbelts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a non-slip jar opener as.  Purchase lightweight kitchen, gardening and workshop tools with built-up handles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opening jars places undue stress on your joints.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have pain when using keys to open doors, consider adding a key extender to your keys</a:t>
            </a:r>
          </a:p>
          <a:p>
            <a:pPr marL="171450" indent="-171450">
              <a:buFont typeface="Arial" panose="020B0604020202020204" pitchFamily="34" charset="0"/>
              <a:buChar char="•"/>
            </a:pPr>
            <a:r>
              <a:rPr lang="en-US" dirty="0"/>
              <a:t>Use devices to hold objects so you don’t have to </a:t>
            </a:r>
          </a:p>
          <a:p>
            <a:pPr marL="628650" lvl="1" indent="-171450">
              <a:buFont typeface="Arial" panose="020B0604020202020204" pitchFamily="34" charset="0"/>
              <a:buChar char="•"/>
            </a:pPr>
            <a:r>
              <a:rPr lang="en-US" dirty="0"/>
              <a:t>Phone pop socket, phone stand, Velcro straps for iPad or tablet, silicone cup handle </a:t>
            </a:r>
          </a:p>
          <a:p>
            <a:pPr marL="171450" lvl="0" indent="-171450">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I suggest performing a search on the Internet for “adaptive equipment” to see what products are available.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CE60711-3101-6242-BF01-F92146B184C4}" type="slidenum">
              <a:rPr lang="en-US" smtClean="0"/>
              <a:t>6</a:t>
            </a:fld>
            <a:endParaRPr lang="en-US"/>
          </a:p>
        </p:txBody>
      </p:sp>
    </p:spTree>
    <p:extLst>
      <p:ext uri="{BB962C8B-B14F-4D97-AF65-F5344CB8AC3E}">
        <p14:creationId xmlns:p14="http://schemas.microsoft.com/office/powerpoint/2010/main" val="189801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60711-3101-6242-BF01-F92146B184C4}" type="slidenum">
              <a:rPr lang="en-US" smtClean="0"/>
              <a:t>7</a:t>
            </a:fld>
            <a:endParaRPr lang="en-US"/>
          </a:p>
        </p:txBody>
      </p:sp>
    </p:spTree>
    <p:extLst>
      <p:ext uri="{BB962C8B-B14F-4D97-AF65-F5344CB8AC3E}">
        <p14:creationId xmlns:p14="http://schemas.microsoft.com/office/powerpoint/2010/main" val="286016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Feel free to contact us with any questions. We are located at </a:t>
            </a:r>
            <a:r>
              <a:rPr lang="en-US" sz="1800" b="1" dirty="0">
                <a:effectLst/>
                <a:latin typeface="Times New Roman" panose="02020603050405020304" pitchFamily="18" charset="0"/>
                <a:ea typeface="Times New Roman" panose="02020603050405020304" pitchFamily="18" charset="0"/>
              </a:rPr>
              <a:t>1210 Gemini Place, Suite 200, Columbus Ohio 43240, 740-262-0907, </a:t>
            </a:r>
            <a:r>
              <a:rPr lang="en-US" sz="1800" b="0" dirty="0">
                <a:effectLst/>
                <a:latin typeface="Times New Roman" panose="02020603050405020304" pitchFamily="18" charset="0"/>
                <a:ea typeface="Times New Roman" panose="02020603050405020304" pitchFamily="18" charset="0"/>
              </a:rPr>
              <a:t>and </a:t>
            </a:r>
            <a:r>
              <a:rPr lang="en-US" sz="1800" b="1" dirty="0">
                <a:effectLst/>
                <a:latin typeface="Times New Roman" panose="02020603050405020304" pitchFamily="18" charset="0"/>
                <a:ea typeface="Times New Roman" panose="02020603050405020304" pitchFamily="18" charset="0"/>
              </a:rPr>
              <a:t>https://</a:t>
            </a:r>
            <a:r>
              <a:rPr lang="en-US" sz="1800" b="1" dirty="0" err="1">
                <a:effectLst/>
                <a:latin typeface="Times New Roman" panose="02020603050405020304" pitchFamily="18" charset="0"/>
                <a:ea typeface="Times New Roman" panose="02020603050405020304" pitchFamily="18" charset="0"/>
              </a:rPr>
              <a:t>www.thehandcentercolumbus.com</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 more information on hand therapy, please visit the American Society of Hand Therapists, </a:t>
            </a:r>
            <a:r>
              <a:rPr lang="en-US" sz="1800" b="1" dirty="0" err="1">
                <a:effectLst/>
                <a:latin typeface="Times New Roman" panose="02020603050405020304" pitchFamily="18" charset="0"/>
                <a:ea typeface="Times New Roman" panose="02020603050405020304" pitchFamily="18" charset="0"/>
              </a:rPr>
              <a:t>www.asht.org</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CE60711-3101-6242-BF01-F92146B184C4}" type="slidenum">
              <a:rPr lang="en-US" smtClean="0"/>
              <a:t>8</a:t>
            </a:fld>
            <a:endParaRPr lang="en-US"/>
          </a:p>
        </p:txBody>
      </p:sp>
    </p:spTree>
    <p:extLst>
      <p:ext uri="{BB962C8B-B14F-4D97-AF65-F5344CB8AC3E}">
        <p14:creationId xmlns:p14="http://schemas.microsoft.com/office/powerpoint/2010/main" val="260135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1070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41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7696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3/4/24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7506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6009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7464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5848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293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9377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8577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3/4/24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717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3/4/24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3955608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8" r:id="rId10"/>
    <p:sldLayoutId id="2147483697"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0.png"/><Relationship Id="rId12" Type="http://schemas.microsoft.com/office/2007/relationships/hdphoto" Target="../media/hdphoto3.wdp"/><Relationship Id="rId17" Type="http://schemas.openxmlformats.org/officeDocument/2006/relationships/image" Target="../media/image2.png"/><Relationship Id="rId2" Type="http://schemas.openxmlformats.org/officeDocument/2006/relationships/audio" Target="../media/media6.m4a"/><Relationship Id="rId16" Type="http://schemas.microsoft.com/office/2007/relationships/hdphoto" Target="../media/hdphoto5.wdp"/><Relationship Id="rId1" Type="http://schemas.microsoft.com/office/2007/relationships/media" Target="../media/media6.m4a"/><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jpeg"/><Relationship Id="rId4" Type="http://schemas.openxmlformats.org/officeDocument/2006/relationships/notesSlide" Target="../notesSlides/notesSlide6.xml"/><Relationship Id="rId9" Type="http://schemas.openxmlformats.org/officeDocument/2006/relationships/image" Target="../media/image11.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47887-2083-8D4B-5C9B-A1948644B55A}"/>
              </a:ext>
            </a:extLst>
          </p:cNvPr>
          <p:cNvSpPr>
            <a:spLocks noGrp="1"/>
          </p:cNvSpPr>
          <p:nvPr>
            <p:ph type="ctrTitle"/>
          </p:nvPr>
        </p:nvSpPr>
        <p:spPr>
          <a:xfrm>
            <a:off x="4444321" y="2988266"/>
            <a:ext cx="5943705" cy="881467"/>
          </a:xfrm>
        </p:spPr>
        <p:txBody>
          <a:bodyPr>
            <a:normAutofit fontScale="90000"/>
          </a:bodyPr>
          <a:lstStyle/>
          <a:p>
            <a:pPr algn="l"/>
            <a:r>
              <a:rPr lang="en-US" sz="5400" i="0" dirty="0">
                <a:latin typeface="Times New Roman" panose="02020603050405020304" pitchFamily="18" charset="0"/>
                <a:cs typeface="Times New Roman" panose="02020603050405020304" pitchFamily="18" charset="0"/>
              </a:rPr>
              <a:t>Hand Care Tips </a:t>
            </a:r>
            <a:r>
              <a:rPr lang="en-US" sz="3100" i="0" dirty="0">
                <a:latin typeface="Times New Roman" panose="02020603050405020304" pitchFamily="18" charset="0"/>
                <a:cs typeface="Times New Roman" panose="02020603050405020304" pitchFamily="18" charset="0"/>
              </a:rPr>
              <a:t>for arthritis</a:t>
            </a:r>
            <a:endParaRPr lang="en-US" sz="5400" i="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B42E889C-BF1F-40B2-86C2-92153DB7E6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8034" y="0"/>
            <a:ext cx="6553966" cy="35426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851108" y="4783369"/>
            <a:ext cx="5340893" cy="207463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021640" y="0"/>
            <a:ext cx="1268175"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hand print with colorful background&#10;&#10;Description automatically generated with medium confidence">
            <a:extLst>
              <a:ext uri="{FF2B5EF4-FFF2-40B4-BE49-F238E27FC236}">
                <a16:creationId xmlns:a16="http://schemas.microsoft.com/office/drawing/2014/main" id="{727EF143-45AE-9B5D-EDDC-71F3933D7F04}"/>
              </a:ext>
            </a:extLst>
          </p:cNvPr>
          <p:cNvPicPr>
            <a:picLocks noChangeAspect="1"/>
          </p:cNvPicPr>
          <p:nvPr/>
        </p:nvPicPr>
        <p:blipFill>
          <a:blip r:embed="rId5"/>
          <a:stretch>
            <a:fillRect/>
          </a:stretch>
        </p:blipFill>
        <p:spPr>
          <a:xfrm>
            <a:off x="1566402" y="2394970"/>
            <a:ext cx="1975734" cy="2068058"/>
          </a:xfrm>
          <a:prstGeom prst="rect">
            <a:avLst/>
          </a:prstGeom>
          <a:noFill/>
          <a:ln>
            <a:solidFill>
              <a:schemeClr val="tx1"/>
            </a:solidFill>
          </a:ln>
        </p:spPr>
      </p:pic>
      <p:pic>
        <p:nvPicPr>
          <p:cNvPr id="3" name="Audio Recording Feb 21, 2024 at 1:25:21 PM">
            <a:hlinkClick r:id="" action="ppaction://media"/>
            <a:extLst>
              <a:ext uri="{FF2B5EF4-FFF2-40B4-BE49-F238E27FC236}">
                <a16:creationId xmlns:a16="http://schemas.microsoft.com/office/drawing/2014/main" id="{1C69A5A3-7CE4-BB55-7BEF-F0F422844A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6636" y="5820684"/>
            <a:ext cx="812800" cy="812800"/>
          </a:xfrm>
          <a:prstGeom prst="rect">
            <a:avLst/>
          </a:prstGeom>
        </p:spPr>
      </p:pic>
    </p:spTree>
    <p:extLst>
      <p:ext uri="{BB962C8B-B14F-4D97-AF65-F5344CB8AC3E}">
        <p14:creationId xmlns:p14="http://schemas.microsoft.com/office/powerpoint/2010/main" val="29489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F661-1CCC-F9E8-6E30-4588C4CEAEEB}"/>
              </a:ext>
            </a:extLst>
          </p:cNvPr>
          <p:cNvSpPr>
            <a:spLocks noGrp="1"/>
          </p:cNvSpPr>
          <p:nvPr>
            <p:ph type="title"/>
          </p:nvPr>
        </p:nvSpPr>
        <p:spPr/>
        <p:txBody>
          <a:bodyPr/>
          <a:lstStyle/>
          <a:p>
            <a:pPr algn="ctr"/>
            <a:r>
              <a:rPr lang="en-US" i="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1870800F-E326-DD0D-82B5-436CFBD5B61D}"/>
              </a:ext>
            </a:extLst>
          </p:cNvPr>
          <p:cNvSpPr>
            <a:spLocks noGrp="1"/>
          </p:cNvSpPr>
          <p:nvPr>
            <p:ph idx="1"/>
          </p:nvPr>
        </p:nvSpPr>
        <p:spPr/>
        <p:txBody>
          <a:bodyPr/>
          <a:lstStyle/>
          <a:p>
            <a:r>
              <a:rPr lang="en-US" dirty="0"/>
              <a:t>Your hands are constantly on the go </a:t>
            </a:r>
          </a:p>
          <a:p>
            <a:r>
              <a:rPr lang="en-US" dirty="0"/>
              <a:t>Everyday activities can damage your hands over time </a:t>
            </a:r>
          </a:p>
          <a:p>
            <a:pPr lvl="1"/>
            <a:r>
              <a:rPr lang="en-US" dirty="0"/>
              <a:t>Preparing a meal </a:t>
            </a:r>
          </a:p>
          <a:p>
            <a:pPr lvl="1"/>
            <a:r>
              <a:rPr lang="en-US" dirty="0"/>
              <a:t>Carrying grocery bags </a:t>
            </a:r>
          </a:p>
          <a:p>
            <a:pPr lvl="1"/>
            <a:r>
              <a:rPr lang="en-US" dirty="0"/>
              <a:t>Using a computer/Typing </a:t>
            </a:r>
          </a:p>
          <a:p>
            <a:pPr lvl="1"/>
            <a:r>
              <a:rPr lang="en-US" dirty="0"/>
              <a:t>Woodworking </a:t>
            </a:r>
          </a:p>
          <a:p>
            <a:r>
              <a:rPr lang="en-US" dirty="0"/>
              <a:t>Joint protection techniques can help reduce pain, stress, and inflammation of your joints.</a:t>
            </a:r>
          </a:p>
          <a:p>
            <a:r>
              <a:rPr lang="en-US" dirty="0"/>
              <a:t>There are many easy and inexpensive ways to protect your hands. </a:t>
            </a:r>
          </a:p>
        </p:txBody>
      </p:sp>
      <p:pic>
        <p:nvPicPr>
          <p:cNvPr id="4" name="Audio Recording Feb 21, 2024 at 1:27:13 PM">
            <a:hlinkClick r:id="" action="ppaction://media"/>
            <a:extLst>
              <a:ext uri="{FF2B5EF4-FFF2-40B4-BE49-F238E27FC236}">
                <a16:creationId xmlns:a16="http://schemas.microsoft.com/office/drawing/2014/main" id="{F2984059-103D-948E-5947-FB39D81347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9411" y="6002602"/>
            <a:ext cx="812800" cy="812800"/>
          </a:xfrm>
          <a:prstGeom prst="rect">
            <a:avLst/>
          </a:prstGeom>
        </p:spPr>
      </p:pic>
    </p:spTree>
    <p:extLst>
      <p:ext uri="{BB962C8B-B14F-4D97-AF65-F5344CB8AC3E}">
        <p14:creationId xmlns:p14="http://schemas.microsoft.com/office/powerpoint/2010/main" val="29382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C990-47BF-0A54-F4B3-9ED5EFE2DCAE}"/>
              </a:ext>
            </a:extLst>
          </p:cNvPr>
          <p:cNvSpPr>
            <a:spLocks noGrp="1"/>
          </p:cNvSpPr>
          <p:nvPr>
            <p:ph type="title"/>
          </p:nvPr>
        </p:nvSpPr>
        <p:spPr/>
        <p:txBody>
          <a:bodyPr/>
          <a:lstStyle/>
          <a:p>
            <a:pPr algn="ctr"/>
            <a:r>
              <a:rPr lang="en-US" i="0" dirty="0">
                <a:latin typeface="Times New Roman" panose="02020603050405020304" pitchFamily="18" charset="0"/>
                <a:cs typeface="Times New Roman" panose="02020603050405020304" pitchFamily="18" charset="0"/>
              </a:rPr>
              <a:t>Give your hands a break</a:t>
            </a:r>
          </a:p>
        </p:txBody>
      </p:sp>
      <p:sp>
        <p:nvSpPr>
          <p:cNvPr id="3" name="Content Placeholder 2">
            <a:extLst>
              <a:ext uri="{FF2B5EF4-FFF2-40B4-BE49-F238E27FC236}">
                <a16:creationId xmlns:a16="http://schemas.microsoft.com/office/drawing/2014/main" id="{CB5BA6CC-82A1-5A0D-9A60-EE2E2DD7A243}"/>
              </a:ext>
            </a:extLst>
          </p:cNvPr>
          <p:cNvSpPr>
            <a:spLocks noGrp="1"/>
          </p:cNvSpPr>
          <p:nvPr>
            <p:ph idx="1"/>
          </p:nvPr>
        </p:nvSpPr>
        <p:spPr/>
        <p:txBody>
          <a:bodyPr/>
          <a:lstStyle/>
          <a:p>
            <a:r>
              <a:rPr lang="en-US" dirty="0"/>
              <a:t>If you have pain during an activity, stop the activity.</a:t>
            </a:r>
          </a:p>
          <a:p>
            <a:r>
              <a:rPr lang="en-US" dirty="0"/>
              <a:t>Protect the small joints of your hands. </a:t>
            </a:r>
          </a:p>
          <a:p>
            <a:r>
              <a:rPr lang="en-US" dirty="0"/>
              <a:t>Remember to stretch and take rest breaks every 15 minutes during repetitive or prolonged activities.</a:t>
            </a:r>
          </a:p>
          <a:p>
            <a:r>
              <a:rPr lang="en-US" dirty="0"/>
              <a:t>Figure out which activities aggravate your symptoms and avoid or modify them. </a:t>
            </a:r>
          </a:p>
        </p:txBody>
      </p:sp>
      <p:pic>
        <p:nvPicPr>
          <p:cNvPr id="4" name="Audio Recording Feb 21, 2024 at 1:31:27 PM">
            <a:hlinkClick r:id="" action="ppaction://media"/>
            <a:extLst>
              <a:ext uri="{FF2B5EF4-FFF2-40B4-BE49-F238E27FC236}">
                <a16:creationId xmlns:a16="http://schemas.microsoft.com/office/drawing/2014/main" id="{1357F1D6-AC73-0B50-48FE-827DED2C5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2271" y="6033978"/>
            <a:ext cx="812800" cy="812800"/>
          </a:xfrm>
          <a:prstGeom prst="rect">
            <a:avLst/>
          </a:prstGeom>
        </p:spPr>
      </p:pic>
    </p:spTree>
    <p:extLst>
      <p:ext uri="{BB962C8B-B14F-4D97-AF65-F5344CB8AC3E}">
        <p14:creationId xmlns:p14="http://schemas.microsoft.com/office/powerpoint/2010/main" val="11639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9D89144-0D4E-4313-987E-2320ACC7C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8DE2650-F552-4B6E-A78A-2ACB25BFBF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92760"/>
            <a:ext cx="2404085" cy="63929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00AFAE-1141-4CA1-814A-5702761CAA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810940" y="878066"/>
            <a:ext cx="3381060" cy="59799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F9E469-AF01-4131-85CE-C98E754258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7640" y="0"/>
            <a:ext cx="6944360" cy="12446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4E19EB-E146-566E-BD46-69C32A9D5308}"/>
              </a:ext>
            </a:extLst>
          </p:cNvPr>
          <p:cNvSpPr>
            <a:spLocks noGrp="1"/>
          </p:cNvSpPr>
          <p:nvPr>
            <p:ph type="title"/>
          </p:nvPr>
        </p:nvSpPr>
        <p:spPr>
          <a:xfrm>
            <a:off x="1919288" y="796413"/>
            <a:ext cx="8343900" cy="1884875"/>
          </a:xfrm>
        </p:spPr>
        <p:txBody>
          <a:bodyPr vert="horz" lIns="91440" tIns="45720" rIns="91440" bIns="45720" rtlCol="0" anchor="b">
            <a:normAutofit/>
          </a:bodyPr>
          <a:lstStyle/>
          <a:p>
            <a:pPr algn="ctr"/>
            <a:r>
              <a:rPr lang="en-US" sz="5400" i="0" dirty="0">
                <a:latin typeface="Times New Roman" panose="02020603050405020304" pitchFamily="18" charset="0"/>
                <a:cs typeface="Times New Roman" panose="02020603050405020304" pitchFamily="18" charset="0"/>
              </a:rPr>
              <a:t>Give your hands</a:t>
            </a:r>
            <a:br>
              <a:rPr lang="en-US" sz="5400" i="0" dirty="0">
                <a:latin typeface="Times New Roman" panose="02020603050405020304" pitchFamily="18" charset="0"/>
                <a:cs typeface="Times New Roman" panose="02020603050405020304" pitchFamily="18" charset="0"/>
              </a:rPr>
            </a:br>
            <a:r>
              <a:rPr lang="en-US" sz="5400" i="0" dirty="0">
                <a:latin typeface="Times New Roman" panose="02020603050405020304" pitchFamily="18" charset="0"/>
                <a:cs typeface="Times New Roman" panose="02020603050405020304" pitchFamily="18" charset="0"/>
              </a:rPr>
              <a:t> a break</a:t>
            </a:r>
          </a:p>
        </p:txBody>
      </p:sp>
      <p:cxnSp>
        <p:nvCxnSpPr>
          <p:cNvPr id="35" name="Straight Connector 34">
            <a:extLst>
              <a:ext uri="{FF2B5EF4-FFF2-40B4-BE49-F238E27FC236}">
                <a16:creationId xmlns:a16="http://schemas.microsoft.com/office/drawing/2014/main" id="{769CBC9D-C603-4046-B5C0-4BE084F4C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2700338" cy="16764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92B1FE-4F3A-4EF3-B38B-90213B832B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978548"/>
            <a:ext cx="12192000" cy="189973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image10.png" descr="A black and silver pen&#10;&#10;Description automatically generated">
            <a:extLst>
              <a:ext uri="{FF2B5EF4-FFF2-40B4-BE49-F238E27FC236}">
                <a16:creationId xmlns:a16="http://schemas.microsoft.com/office/drawing/2014/main" id="{5CD3F8A1-0DA7-EAEE-9552-A566737A579C}"/>
              </a:ext>
            </a:extLst>
          </p:cNvPr>
          <p:cNvPicPr>
            <a:picLocks noGrp="1"/>
          </p:cNvPicPr>
          <p:nvPr>
            <p:ph idx="1"/>
          </p:nvPr>
        </p:nvPicPr>
        <p:blipFill>
          <a:blip r:embed="rId5"/>
          <a:stretch>
            <a:fillRect/>
          </a:stretch>
        </p:blipFill>
        <p:spPr>
          <a:xfrm>
            <a:off x="533400" y="3729038"/>
            <a:ext cx="2564350" cy="2564350"/>
          </a:xfrm>
          <a:prstGeom prst="rect">
            <a:avLst/>
          </a:prstGeom>
          <a:ln>
            <a:solidFill>
              <a:schemeClr val="tx1"/>
            </a:solidFill>
          </a:ln>
        </p:spPr>
      </p:pic>
      <p:pic>
        <p:nvPicPr>
          <p:cNvPr id="7" name="image9.png" descr="A book on a stand&#10;&#10;Description automatically generated">
            <a:extLst>
              <a:ext uri="{FF2B5EF4-FFF2-40B4-BE49-F238E27FC236}">
                <a16:creationId xmlns:a16="http://schemas.microsoft.com/office/drawing/2014/main" id="{D7EABB48-4A59-DB8E-736F-DEF05C5352FA}"/>
              </a:ext>
            </a:extLst>
          </p:cNvPr>
          <p:cNvPicPr/>
          <p:nvPr/>
        </p:nvPicPr>
        <p:blipFill>
          <a:blip r:embed="rId6"/>
          <a:stretch>
            <a:fillRect/>
          </a:stretch>
        </p:blipFill>
        <p:spPr>
          <a:xfrm>
            <a:off x="3631150" y="3729038"/>
            <a:ext cx="2564350" cy="2564350"/>
          </a:xfrm>
          <a:prstGeom prst="rect">
            <a:avLst/>
          </a:prstGeom>
          <a:ln>
            <a:solidFill>
              <a:schemeClr val="tx1"/>
            </a:solidFill>
          </a:ln>
        </p:spPr>
      </p:pic>
      <p:pic>
        <p:nvPicPr>
          <p:cNvPr id="8" name="image13.png" descr="A can opener being opened&#10;&#10;Description automatically generated">
            <a:extLst>
              <a:ext uri="{FF2B5EF4-FFF2-40B4-BE49-F238E27FC236}">
                <a16:creationId xmlns:a16="http://schemas.microsoft.com/office/drawing/2014/main" id="{A259BDA0-5DB7-3953-7CEE-A0916426FEAA}"/>
              </a:ext>
            </a:extLst>
          </p:cNvPr>
          <p:cNvPicPr/>
          <p:nvPr/>
        </p:nvPicPr>
        <p:blipFill>
          <a:blip r:embed="rId7"/>
          <a:stretch>
            <a:fillRect/>
          </a:stretch>
        </p:blipFill>
        <p:spPr>
          <a:xfrm>
            <a:off x="9774482" y="3749971"/>
            <a:ext cx="1901249" cy="2560320"/>
          </a:xfrm>
          <a:prstGeom prst="rect">
            <a:avLst/>
          </a:prstGeom>
          <a:ln>
            <a:solidFill>
              <a:schemeClr val="tx1"/>
            </a:solidFill>
          </a:ln>
        </p:spPr>
      </p:pic>
      <p:pic>
        <p:nvPicPr>
          <p:cNvPr id="6" name="image1.png" descr="A black background with a black square&#10;&#10;Description automatically generated with medium confidence">
            <a:extLst>
              <a:ext uri="{FF2B5EF4-FFF2-40B4-BE49-F238E27FC236}">
                <a16:creationId xmlns:a16="http://schemas.microsoft.com/office/drawing/2014/main" id="{D766F56F-3CAE-205B-AA85-53D8EE60415A}"/>
              </a:ext>
            </a:extLst>
          </p:cNvPr>
          <p:cNvPicPr/>
          <p:nvPr/>
        </p:nvPicPr>
        <p:blipFill>
          <a:blip r:embed="rId8"/>
          <a:stretch>
            <a:fillRect/>
          </a:stretch>
        </p:blipFill>
        <p:spPr>
          <a:xfrm>
            <a:off x="6728900" y="3749971"/>
            <a:ext cx="2560320" cy="2560320"/>
          </a:xfrm>
          <a:prstGeom prst="rect">
            <a:avLst/>
          </a:prstGeom>
          <a:solidFill>
            <a:schemeClr val="bg1"/>
          </a:solidFill>
          <a:ln>
            <a:solidFill>
              <a:schemeClr val="tx1"/>
            </a:solidFill>
          </a:ln>
        </p:spPr>
      </p:pic>
      <p:pic>
        <p:nvPicPr>
          <p:cNvPr id="3" name="Audio Recording Feb 21, 2024 at 1:33:02 PM">
            <a:hlinkClick r:id="" action="ppaction://media"/>
            <a:extLst>
              <a:ext uri="{FF2B5EF4-FFF2-40B4-BE49-F238E27FC236}">
                <a16:creationId xmlns:a16="http://schemas.microsoft.com/office/drawing/2014/main" id="{32D05795-4B90-AE59-CF08-146009F7D02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3831" y="65266"/>
            <a:ext cx="812800" cy="812800"/>
          </a:xfrm>
          <a:prstGeom prst="rect">
            <a:avLst/>
          </a:prstGeom>
        </p:spPr>
      </p:pic>
    </p:spTree>
    <p:extLst>
      <p:ext uri="{BB962C8B-B14F-4D97-AF65-F5344CB8AC3E}">
        <p14:creationId xmlns:p14="http://schemas.microsoft.com/office/powerpoint/2010/main" val="199850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22B76-D57F-89B1-A0C9-20409F91F392}"/>
              </a:ext>
            </a:extLst>
          </p:cNvPr>
          <p:cNvSpPr>
            <a:spLocks noGrp="1"/>
          </p:cNvSpPr>
          <p:nvPr>
            <p:ph type="title"/>
          </p:nvPr>
        </p:nvSpPr>
        <p:spPr>
          <a:xfrm>
            <a:off x="1142999" y="625148"/>
            <a:ext cx="5327074" cy="1500594"/>
          </a:xfrm>
        </p:spPr>
        <p:txBody>
          <a:bodyPr>
            <a:normAutofit/>
          </a:bodyPr>
          <a:lstStyle/>
          <a:p>
            <a:r>
              <a:rPr lang="en-US" i="0" dirty="0">
                <a:latin typeface="Times New Roman" panose="02020603050405020304" pitchFamily="18" charset="0"/>
                <a:cs typeface="Times New Roman" panose="02020603050405020304" pitchFamily="18" charset="0"/>
              </a:rPr>
              <a:t>Don’t use your hands as a tool</a:t>
            </a:r>
          </a:p>
        </p:txBody>
      </p:sp>
      <p:sp>
        <p:nvSpPr>
          <p:cNvPr id="3" name="Content Placeholder 2">
            <a:extLst>
              <a:ext uri="{FF2B5EF4-FFF2-40B4-BE49-F238E27FC236}">
                <a16:creationId xmlns:a16="http://schemas.microsoft.com/office/drawing/2014/main" id="{45CFE0D8-94CF-4B3C-88E8-B41CF3E57065}"/>
              </a:ext>
            </a:extLst>
          </p:cNvPr>
          <p:cNvSpPr>
            <a:spLocks noGrp="1"/>
          </p:cNvSpPr>
          <p:nvPr>
            <p:ph idx="1"/>
          </p:nvPr>
        </p:nvSpPr>
        <p:spPr>
          <a:xfrm>
            <a:off x="1142999" y="2205038"/>
            <a:ext cx="5198066" cy="4119562"/>
          </a:xfrm>
        </p:spPr>
        <p:txBody>
          <a:bodyPr>
            <a:normAutofit/>
          </a:bodyPr>
          <a:lstStyle/>
          <a:p>
            <a:r>
              <a:rPr lang="en-US" dirty="0"/>
              <a:t>Always use the right tool for the job – use pliers for tight pinch and a small hammer for pounding. </a:t>
            </a:r>
          </a:p>
          <a:p>
            <a:r>
              <a:rPr lang="en-US" dirty="0"/>
              <a:t>Don’t tear your mail open – use a letter opener to open the mail. </a:t>
            </a:r>
          </a:p>
          <a:p>
            <a:r>
              <a:rPr lang="en-US" dirty="0"/>
              <a:t>Use a staple remover instead of your fingers and thumb. </a:t>
            </a:r>
          </a:p>
          <a:p>
            <a:r>
              <a:rPr lang="en-US" dirty="0"/>
              <a:t>Use utility scissors in the kitchen - do not rip open bags. </a:t>
            </a:r>
          </a:p>
          <a:p>
            <a:pPr marL="0" indent="0">
              <a:buNone/>
            </a:pPr>
            <a:endParaRPr lang="en-US" dirty="0"/>
          </a:p>
        </p:txBody>
      </p:sp>
      <p:sp>
        <p:nvSpPr>
          <p:cNvPr id="13" name="Rectangle 23">
            <a:extLst>
              <a:ext uri="{FF2B5EF4-FFF2-40B4-BE49-F238E27FC236}">
                <a16:creationId xmlns:a16="http://schemas.microsoft.com/office/drawing/2014/main" id="{6C745475-F6E1-4944-B2F1-A82F3444F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7323273" y="-18942"/>
            <a:ext cx="4868727" cy="6895884"/>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323794 w 6699211"/>
              <a:gd name="connsiteY0" fmla="*/ 54619 h 6857998"/>
              <a:gd name="connsiteX1" fmla="*/ 6699211 w 6699211"/>
              <a:gd name="connsiteY1" fmla="*/ 0 h 6857998"/>
              <a:gd name="connsiteX2" fmla="*/ 6699211 w 6699211"/>
              <a:gd name="connsiteY2" fmla="*/ 6857998 h 6857998"/>
              <a:gd name="connsiteX3" fmla="*/ 0 w 6699211"/>
              <a:gd name="connsiteY3" fmla="*/ 6844350 h 6857998"/>
              <a:gd name="connsiteX4" fmla="*/ 2323794 w 6699211"/>
              <a:gd name="connsiteY4" fmla="*/ 54619 h 6857998"/>
              <a:gd name="connsiteX0" fmla="*/ 2323794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2323794 w 6699211"/>
              <a:gd name="connsiteY4" fmla="*/ 18674 h 6822053"/>
              <a:gd name="connsiteX0" fmla="*/ 3105369 w 7480786"/>
              <a:gd name="connsiteY0" fmla="*/ 18674 h 6822053"/>
              <a:gd name="connsiteX1" fmla="*/ 7480786 w 7480786"/>
              <a:gd name="connsiteY1" fmla="*/ 0 h 6822053"/>
              <a:gd name="connsiteX2" fmla="*/ 7480786 w 7480786"/>
              <a:gd name="connsiteY2" fmla="*/ 6822053 h 6822053"/>
              <a:gd name="connsiteX3" fmla="*/ 0 w 7480786"/>
              <a:gd name="connsiteY3" fmla="*/ 6820387 h 6822053"/>
              <a:gd name="connsiteX4" fmla="*/ 3105369 w 7480786"/>
              <a:gd name="connsiteY4" fmla="*/ 18674 h 68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786" h="6822053">
                <a:moveTo>
                  <a:pt x="3105369" y="18674"/>
                </a:moveTo>
                <a:lnTo>
                  <a:pt x="7480786" y="0"/>
                </a:lnTo>
                <a:lnTo>
                  <a:pt x="7480786" y="6822053"/>
                </a:lnTo>
                <a:lnTo>
                  <a:pt x="0" y="6820387"/>
                </a:lnTo>
                <a:lnTo>
                  <a:pt x="3105369" y="186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E2F61726-9292-4844-9EBF-341051AAFD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0256" y="0"/>
            <a:ext cx="4651744" cy="26130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image14.png" descr="A black metal object with a blade&#10;&#10;Description automatically generated with medium confidence">
            <a:extLst>
              <a:ext uri="{FF2B5EF4-FFF2-40B4-BE49-F238E27FC236}">
                <a16:creationId xmlns:a16="http://schemas.microsoft.com/office/drawing/2014/main" id="{5E8E8CC8-7550-1FCA-CD33-DAB2CB81FF87}"/>
              </a:ext>
            </a:extLst>
          </p:cNvPr>
          <p:cNvPicPr/>
          <p:nvPr/>
        </p:nvPicPr>
        <p:blipFill>
          <a:blip r:embed="rId5"/>
          <a:stretch>
            <a:fillRect/>
          </a:stretch>
        </p:blipFill>
        <p:spPr>
          <a:xfrm>
            <a:off x="8264281" y="533400"/>
            <a:ext cx="2206299" cy="2732261"/>
          </a:xfrm>
          <a:prstGeom prst="rect">
            <a:avLst/>
          </a:prstGeom>
          <a:ln>
            <a:solidFill>
              <a:schemeClr val="tx1"/>
            </a:solidFill>
          </a:ln>
        </p:spPr>
      </p:pic>
      <p:pic>
        <p:nvPicPr>
          <p:cNvPr id="6" name="image14.png" descr="A hand holding a pair of scissors&#10;&#10;Description automatically generated">
            <a:extLst>
              <a:ext uri="{FF2B5EF4-FFF2-40B4-BE49-F238E27FC236}">
                <a16:creationId xmlns:a16="http://schemas.microsoft.com/office/drawing/2014/main" id="{3F100378-5075-1680-FFBC-BDA11EBE87E7}"/>
              </a:ext>
            </a:extLst>
          </p:cNvPr>
          <p:cNvPicPr/>
          <p:nvPr/>
        </p:nvPicPr>
        <p:blipFill>
          <a:blip r:embed="rId6"/>
          <a:stretch>
            <a:fillRect/>
          </a:stretch>
        </p:blipFill>
        <p:spPr>
          <a:xfrm>
            <a:off x="8011119" y="3611978"/>
            <a:ext cx="2712623" cy="2712623"/>
          </a:xfrm>
          <a:prstGeom prst="rect">
            <a:avLst/>
          </a:prstGeom>
          <a:ln>
            <a:solidFill>
              <a:schemeClr val="tx1"/>
            </a:solidFill>
          </a:ln>
        </p:spPr>
      </p:pic>
      <p:pic>
        <p:nvPicPr>
          <p:cNvPr id="5" name="Audio Recording Feb 21, 2024 at 1:34:41 PM">
            <a:hlinkClick r:id="" action="ppaction://media"/>
            <a:extLst>
              <a:ext uri="{FF2B5EF4-FFF2-40B4-BE49-F238E27FC236}">
                <a16:creationId xmlns:a16="http://schemas.microsoft.com/office/drawing/2014/main" id="{DDE9DC67-4973-592D-B935-10A169F086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777" y="6045200"/>
            <a:ext cx="812800" cy="812800"/>
          </a:xfrm>
          <a:prstGeom prst="rect">
            <a:avLst/>
          </a:prstGeom>
        </p:spPr>
      </p:pic>
    </p:spTree>
    <p:extLst>
      <p:ext uri="{BB962C8B-B14F-4D97-AF65-F5344CB8AC3E}">
        <p14:creationId xmlns:p14="http://schemas.microsoft.com/office/powerpoint/2010/main" val="337638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A5BB70-1673-4097-A7F8-BCF5F4F19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1DF9F-580C-3D8E-85D7-07D29591E8FB}"/>
              </a:ext>
            </a:extLst>
          </p:cNvPr>
          <p:cNvSpPr>
            <a:spLocks noGrp="1"/>
          </p:cNvSpPr>
          <p:nvPr>
            <p:ph type="title"/>
          </p:nvPr>
        </p:nvSpPr>
        <p:spPr>
          <a:xfrm>
            <a:off x="1129553" y="859133"/>
            <a:ext cx="3949889" cy="5064369"/>
          </a:xfrm>
        </p:spPr>
        <p:txBody>
          <a:bodyPr>
            <a:normAutofit/>
          </a:bodyPr>
          <a:lstStyle/>
          <a:p>
            <a:r>
              <a:rPr lang="en-US" i="0" dirty="0">
                <a:latin typeface="Times New Roman" panose="02020603050405020304" pitchFamily="18" charset="0"/>
                <a:cs typeface="Times New Roman" panose="02020603050405020304" pitchFamily="18" charset="0"/>
              </a:rPr>
              <a:t>Adaptive equipment</a:t>
            </a:r>
            <a:endParaRPr lang="en-US" i="0">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78DEAD96-BC25-4BF1-B479-B25C21B987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7214"/>
            <a:ext cx="3896833" cy="64858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61373E-5C8C-46BC-ACA2-5AB53228A7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0"/>
            <a:ext cx="760229" cy="52402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D9BE15-6B66-4F4C-B41A-B2A4C3049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5512"/>
            <a:ext cx="6661298" cy="130248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hand holding a black strap on a tablet&#10;&#10;Description automatically generated">
            <a:extLst>
              <a:ext uri="{FF2B5EF4-FFF2-40B4-BE49-F238E27FC236}">
                <a16:creationId xmlns:a16="http://schemas.microsoft.com/office/drawing/2014/main" id="{47765BB7-720B-80F7-7A47-6D4B4D279FA2}"/>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623966" y="4257768"/>
            <a:ext cx="1380995" cy="1371600"/>
          </a:xfrm>
          <a:prstGeom prst="rect">
            <a:avLst/>
          </a:prstGeom>
          <a:ln>
            <a:solidFill>
              <a:schemeClr val="tx1"/>
            </a:solidFill>
          </a:ln>
        </p:spPr>
      </p:pic>
      <p:pic>
        <p:nvPicPr>
          <p:cNvPr id="8" name="Picture 7" descr="A close up of a mug&#10;&#10;Description automatically generated">
            <a:extLst>
              <a:ext uri="{FF2B5EF4-FFF2-40B4-BE49-F238E27FC236}">
                <a16:creationId xmlns:a16="http://schemas.microsoft.com/office/drawing/2014/main" id="{02FEBCEB-0092-7605-FF5A-3569E23D2D94}"/>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298914" y="4257768"/>
            <a:ext cx="1328229" cy="1371600"/>
          </a:xfrm>
          <a:prstGeom prst="rect">
            <a:avLst/>
          </a:prstGeom>
          <a:ln>
            <a:solidFill>
              <a:schemeClr val="tx1"/>
            </a:solidFill>
          </a:ln>
        </p:spPr>
      </p:pic>
      <p:pic>
        <p:nvPicPr>
          <p:cNvPr id="9" name="image12.png" descr="A pair of spatulas with handles&#10;&#10;Description automatically generated">
            <a:extLst>
              <a:ext uri="{FF2B5EF4-FFF2-40B4-BE49-F238E27FC236}">
                <a16:creationId xmlns:a16="http://schemas.microsoft.com/office/drawing/2014/main" id="{6B814A66-E307-4AA6-6911-A87772CB2DE5}"/>
              </a:ext>
            </a:extLst>
          </p:cNvPr>
          <p:cNvPicPr/>
          <p:nvPr/>
        </p:nvPicPr>
        <p:blipFill>
          <a:blip r:embed="rId9"/>
          <a:srcRect/>
          <a:stretch>
            <a:fillRect/>
          </a:stretch>
        </p:blipFill>
        <p:spPr>
          <a:xfrm>
            <a:off x="5647387" y="2700506"/>
            <a:ext cx="1657453" cy="1371600"/>
          </a:xfrm>
          <a:prstGeom prst="rect">
            <a:avLst/>
          </a:prstGeom>
          <a:ln>
            <a:solidFill>
              <a:schemeClr val="tx1"/>
            </a:solidFill>
          </a:ln>
        </p:spPr>
      </p:pic>
      <p:pic>
        <p:nvPicPr>
          <p:cNvPr id="10" name="Picture 9" descr="A black bottle opener with white drawings on it&#10;&#10;Description automatically generated">
            <a:extLst>
              <a:ext uri="{FF2B5EF4-FFF2-40B4-BE49-F238E27FC236}">
                <a16:creationId xmlns:a16="http://schemas.microsoft.com/office/drawing/2014/main" id="{76812E02-C38A-4445-B497-FEC5B3B869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7713" y="2700506"/>
            <a:ext cx="1335894" cy="1371600"/>
          </a:xfrm>
          <a:prstGeom prst="rect">
            <a:avLst/>
          </a:prstGeom>
          <a:ln>
            <a:solidFill>
              <a:schemeClr val="tx1"/>
            </a:solidFill>
          </a:ln>
        </p:spPr>
      </p:pic>
      <p:pic>
        <p:nvPicPr>
          <p:cNvPr id="11" name="Picture 10">
            <a:extLst>
              <a:ext uri="{FF2B5EF4-FFF2-40B4-BE49-F238E27FC236}">
                <a16:creationId xmlns:a16="http://schemas.microsoft.com/office/drawing/2014/main" id="{17B3FCC3-5F4D-0A71-4B0A-C546F3AD39AA}"/>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6743441" y="751386"/>
            <a:ext cx="1261520" cy="1763458"/>
          </a:xfrm>
          <a:prstGeom prst="rect">
            <a:avLst/>
          </a:prstGeom>
          <a:ln>
            <a:solidFill>
              <a:schemeClr val="tx1"/>
            </a:solidFill>
          </a:ln>
        </p:spPr>
      </p:pic>
      <p:pic>
        <p:nvPicPr>
          <p:cNvPr id="12" name="Picture 11" descr="A close up of a device&#10;&#10;Description automatically generated">
            <a:extLst>
              <a:ext uri="{FF2B5EF4-FFF2-40B4-BE49-F238E27FC236}">
                <a16:creationId xmlns:a16="http://schemas.microsoft.com/office/drawing/2014/main" id="{52D7ED89-CC01-9126-AA22-1511C5D9C6A0}"/>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8298914" y="1137436"/>
            <a:ext cx="1894545" cy="1371600"/>
          </a:xfrm>
          <a:prstGeom prst="rect">
            <a:avLst/>
          </a:prstGeom>
          <a:ln>
            <a:solidFill>
              <a:schemeClr val="tx1"/>
            </a:solidFill>
          </a:ln>
        </p:spPr>
      </p:pic>
      <p:pic>
        <p:nvPicPr>
          <p:cNvPr id="14" name="Picture 13" descr="A hand holding a key to a door knob&#10;&#10;Description automatically generated">
            <a:extLst>
              <a:ext uri="{FF2B5EF4-FFF2-40B4-BE49-F238E27FC236}">
                <a16:creationId xmlns:a16="http://schemas.microsoft.com/office/drawing/2014/main" id="{D00BD082-1F46-8A79-A166-D694331DCEA4}"/>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flipH="1">
            <a:off x="9146480" y="2700506"/>
            <a:ext cx="1490509" cy="1371600"/>
          </a:xfrm>
          <a:prstGeom prst="rect">
            <a:avLst/>
          </a:prstGeom>
          <a:ln>
            <a:solidFill>
              <a:schemeClr val="tx1"/>
            </a:solidFill>
          </a:ln>
        </p:spPr>
      </p:pic>
      <p:pic>
        <p:nvPicPr>
          <p:cNvPr id="3" name="Audio Recording Feb 21, 2024 at 1:44:37 PM">
            <a:hlinkClick r:id="" action="ppaction://media"/>
            <a:extLst>
              <a:ext uri="{FF2B5EF4-FFF2-40B4-BE49-F238E27FC236}">
                <a16:creationId xmlns:a16="http://schemas.microsoft.com/office/drawing/2014/main" id="{F1706EF9-BF22-6F46-ACE7-7B876A549820}"/>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0" y="6007986"/>
            <a:ext cx="812800" cy="812800"/>
          </a:xfrm>
          <a:prstGeom prst="rect">
            <a:avLst/>
          </a:prstGeom>
        </p:spPr>
      </p:pic>
    </p:spTree>
    <p:extLst>
      <p:ext uri="{BB962C8B-B14F-4D97-AF65-F5344CB8AC3E}">
        <p14:creationId xmlns:p14="http://schemas.microsoft.com/office/powerpoint/2010/main" val="13937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2" name="Straight Connector 1041">
            <a:extLst>
              <a:ext uri="{FF2B5EF4-FFF2-40B4-BE49-F238E27FC236}">
                <a16:creationId xmlns:a16="http://schemas.microsoft.com/office/drawing/2014/main" id="{60173A01-F891-430E-B39E-483E711B2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1E0363E9-7CD0-497E-88D7-9401364903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ECCD4B14-FFCC-4CE5-BC9D-DF47AA1AD7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15DED734-54E5-48ED-AEE6-165F24827C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831D194-91ED-88CD-021A-C340C44CFA0F}"/>
              </a:ext>
            </a:extLst>
          </p:cNvPr>
          <p:cNvSpPr>
            <a:spLocks noGrp="1"/>
          </p:cNvSpPr>
          <p:nvPr>
            <p:ph type="title"/>
          </p:nvPr>
        </p:nvSpPr>
        <p:spPr>
          <a:xfrm>
            <a:off x="1129553" y="584791"/>
            <a:ext cx="10064376" cy="1086847"/>
          </a:xfrm>
        </p:spPr>
        <p:txBody>
          <a:bodyPr>
            <a:normAutofit/>
          </a:bodyPr>
          <a:lstStyle/>
          <a:p>
            <a:r>
              <a:rPr lang="en-US" i="0" dirty="0">
                <a:latin typeface="Times New Roman" panose="02020603050405020304" pitchFamily="18" charset="0"/>
                <a:cs typeface="Times New Roman" panose="02020603050405020304" pitchFamily="18" charset="0"/>
              </a:rPr>
              <a:t>Love your hands!</a:t>
            </a:r>
          </a:p>
        </p:txBody>
      </p:sp>
      <p:cxnSp>
        <p:nvCxnSpPr>
          <p:cNvPr id="1043" name="Straight Connector 1042">
            <a:extLst>
              <a:ext uri="{FF2B5EF4-FFF2-40B4-BE49-F238E27FC236}">
                <a16:creationId xmlns:a16="http://schemas.microsoft.com/office/drawing/2014/main" id="{34222167-616B-448F-A79B-219A4FD3D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DB74B8-FCA8-1579-D2B3-F4F169E19F05}"/>
              </a:ext>
            </a:extLst>
          </p:cNvPr>
          <p:cNvSpPr>
            <a:spLocks noGrp="1"/>
          </p:cNvSpPr>
          <p:nvPr>
            <p:ph idx="1"/>
          </p:nvPr>
        </p:nvSpPr>
        <p:spPr>
          <a:xfrm>
            <a:off x="1129554" y="2499694"/>
            <a:ext cx="5831833" cy="3824906"/>
          </a:xfrm>
        </p:spPr>
        <p:txBody>
          <a:bodyPr anchor="ctr">
            <a:normAutofit/>
          </a:bodyPr>
          <a:lstStyle/>
          <a:p>
            <a:pPr marL="0" indent="0" algn="ctr">
              <a:buNone/>
            </a:pPr>
            <a:r>
              <a:rPr lang="en-US" sz="3200" dirty="0"/>
              <a:t>Your hands work hard for you so treat them with love. No matter what you’re doing, take a second to think about your hands. Your hands will thank you for it. </a:t>
            </a:r>
          </a:p>
        </p:txBody>
      </p:sp>
      <p:pic>
        <p:nvPicPr>
          <p:cNvPr id="1026" name="Picture 2" descr="Heart Shape Hands Vector Art, Icons, and Graphics for Free Download">
            <a:extLst>
              <a:ext uri="{FF2B5EF4-FFF2-40B4-BE49-F238E27FC236}">
                <a16:creationId xmlns:a16="http://schemas.microsoft.com/office/drawing/2014/main" id="{23B82556-09B5-0E6F-96F7-64986089607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bwMode="auto">
          <a:xfrm>
            <a:off x="7657252" y="2458528"/>
            <a:ext cx="3866071" cy="386607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Feb 21, 2024 at 1:39:40 PM">
            <a:hlinkClick r:id="" action="ppaction://media"/>
            <a:extLst>
              <a:ext uri="{FF2B5EF4-FFF2-40B4-BE49-F238E27FC236}">
                <a16:creationId xmlns:a16="http://schemas.microsoft.com/office/drawing/2014/main" id="{49E802BB-19E6-43F7-82D5-2648AD98F4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8377" y="5918199"/>
            <a:ext cx="812800" cy="812800"/>
          </a:xfrm>
          <a:prstGeom prst="rect">
            <a:avLst/>
          </a:prstGeom>
        </p:spPr>
      </p:pic>
    </p:spTree>
    <p:extLst>
      <p:ext uri="{BB962C8B-B14F-4D97-AF65-F5344CB8AC3E}">
        <p14:creationId xmlns:p14="http://schemas.microsoft.com/office/powerpoint/2010/main" val="4060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FBE127-D2A6-4FA3-A6B9-B8FD1DE4B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D2C7C-73CC-A072-8F11-0CCA9668759D}"/>
              </a:ext>
            </a:extLst>
          </p:cNvPr>
          <p:cNvSpPr>
            <a:spLocks noGrp="1"/>
          </p:cNvSpPr>
          <p:nvPr>
            <p:ph type="title"/>
          </p:nvPr>
        </p:nvSpPr>
        <p:spPr>
          <a:xfrm>
            <a:off x="6757988" y="533400"/>
            <a:ext cx="4496228" cy="1690687"/>
          </a:xfrm>
        </p:spPr>
        <p:txBody>
          <a:bodyPr>
            <a:normAutofit/>
          </a:bodyPr>
          <a:lstStyle/>
          <a:p>
            <a:r>
              <a:rPr lang="en-US" i="0" dirty="0">
                <a:latin typeface="Times New Roman" panose="02020603050405020304" pitchFamily="18" charset="0"/>
                <a:cs typeface="Times New Roman" panose="02020603050405020304" pitchFamily="18" charset="0"/>
              </a:rPr>
              <a:t>Contact us…</a:t>
            </a:r>
          </a:p>
        </p:txBody>
      </p:sp>
      <p:cxnSp>
        <p:nvCxnSpPr>
          <p:cNvPr id="34" name="Straight Connector 33">
            <a:extLst>
              <a:ext uri="{FF2B5EF4-FFF2-40B4-BE49-F238E27FC236}">
                <a16:creationId xmlns:a16="http://schemas.microsoft.com/office/drawing/2014/main" id="{DDD9C044-4B08-47CC-852C-B22B09675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948518" cy="13245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33687E-2F83-4E90-B11A-4B998C1540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292DBC3-1A72-41ED-8432-D0D64FD631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743200"/>
            <a:ext cx="4477872" cy="4114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sign outside of a building&#10;&#10;Description automatically generated">
            <a:extLst>
              <a:ext uri="{FF2B5EF4-FFF2-40B4-BE49-F238E27FC236}">
                <a16:creationId xmlns:a16="http://schemas.microsoft.com/office/drawing/2014/main" id="{87F92396-E743-FEC1-1966-9EE9079B23D4}"/>
              </a:ext>
            </a:extLst>
          </p:cNvPr>
          <p:cNvPicPr>
            <a:picLocks noChangeAspect="1"/>
          </p:cNvPicPr>
          <p:nvPr/>
        </p:nvPicPr>
        <p:blipFill rotWithShape="1">
          <a:blip r:embed="rId5"/>
          <a:srcRect b="1465"/>
          <a:stretch/>
        </p:blipFill>
        <p:spPr>
          <a:xfrm>
            <a:off x="533400" y="1579435"/>
            <a:ext cx="5562600" cy="3663126"/>
          </a:xfrm>
          <a:prstGeom prst="rect">
            <a:avLst/>
          </a:prstGeom>
          <a:ln>
            <a:solidFill>
              <a:schemeClr val="tx1"/>
            </a:solidFill>
          </a:ln>
        </p:spPr>
      </p:pic>
      <p:sp>
        <p:nvSpPr>
          <p:cNvPr id="3" name="Content Placeholder 2">
            <a:extLst>
              <a:ext uri="{FF2B5EF4-FFF2-40B4-BE49-F238E27FC236}">
                <a16:creationId xmlns:a16="http://schemas.microsoft.com/office/drawing/2014/main" id="{028C2A5B-352C-9012-7FB1-2A1167F9993E}"/>
              </a:ext>
            </a:extLst>
          </p:cNvPr>
          <p:cNvSpPr>
            <a:spLocks noGrp="1"/>
          </p:cNvSpPr>
          <p:nvPr>
            <p:ph idx="1"/>
          </p:nvPr>
        </p:nvSpPr>
        <p:spPr>
          <a:xfrm>
            <a:off x="6681789" y="2290762"/>
            <a:ext cx="4572428" cy="4033837"/>
          </a:xfrm>
        </p:spPr>
        <p:txBody>
          <a:bodyPr anchor="t">
            <a:normAutofit/>
          </a:bodyPr>
          <a:lstStyle/>
          <a:p>
            <a:r>
              <a:rPr lang="en-US" sz="2800" dirty="0"/>
              <a:t>1210 Gemini Place, Suite 200, Columbus Ohio </a:t>
            </a:r>
          </a:p>
          <a:p>
            <a:r>
              <a:rPr lang="en-US" sz="2800" dirty="0"/>
              <a:t>614-262-0907</a:t>
            </a:r>
          </a:p>
          <a:p>
            <a:r>
              <a:rPr lang="en-US" sz="2800" dirty="0"/>
              <a:t>American Society of Hand Therapists</a:t>
            </a:r>
          </a:p>
          <a:p>
            <a:pPr lvl="1"/>
            <a:r>
              <a:rPr lang="en-US" sz="2400" dirty="0" err="1"/>
              <a:t>www.asht.org</a:t>
            </a:r>
            <a:endParaRPr lang="en-US" sz="2400" dirty="0"/>
          </a:p>
        </p:txBody>
      </p:sp>
      <p:cxnSp>
        <p:nvCxnSpPr>
          <p:cNvPr id="33" name="Straight Connector 32">
            <a:extLst>
              <a:ext uri="{FF2B5EF4-FFF2-40B4-BE49-F238E27FC236}">
                <a16:creationId xmlns:a16="http://schemas.microsoft.com/office/drawing/2014/main" id="{99309E4A-5F81-4CAB-B5DB-AB4EB90C71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7" y="2548218"/>
            <a:ext cx="589522" cy="43097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Audio Recording Feb 21, 2024 at 1:37:40 PM">
            <a:hlinkClick r:id="" action="ppaction://media"/>
            <a:extLst>
              <a:ext uri="{FF2B5EF4-FFF2-40B4-BE49-F238E27FC236}">
                <a16:creationId xmlns:a16="http://schemas.microsoft.com/office/drawing/2014/main" id="{BC10519D-3D2B-F521-9578-C9702F009C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000" y="5977965"/>
            <a:ext cx="812800" cy="812800"/>
          </a:xfrm>
          <a:prstGeom prst="rect">
            <a:avLst/>
          </a:prstGeom>
        </p:spPr>
      </p:pic>
    </p:spTree>
    <p:extLst>
      <p:ext uri="{BB962C8B-B14F-4D97-AF65-F5344CB8AC3E}">
        <p14:creationId xmlns:p14="http://schemas.microsoft.com/office/powerpoint/2010/main" val="14301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2996</TotalTime>
  <Words>802</Words>
  <Application>Microsoft Macintosh PowerPoint</Application>
  <PresentationFormat>Widescreen</PresentationFormat>
  <Paragraphs>58</Paragraphs>
  <Slides>8</Slides>
  <Notes>8</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Univers Condensed Light</vt:lpstr>
      <vt:lpstr>Walbaum Display Light</vt:lpstr>
      <vt:lpstr>AngleLinesVTI</vt:lpstr>
      <vt:lpstr>Hand Care Tips for arthritis</vt:lpstr>
      <vt:lpstr>Introduction</vt:lpstr>
      <vt:lpstr>Give your hands a break</vt:lpstr>
      <vt:lpstr>Give your hands  a break</vt:lpstr>
      <vt:lpstr>Don’t use your hands as a tool</vt:lpstr>
      <vt:lpstr>Adaptive equipment</vt:lpstr>
      <vt:lpstr>Love your hands!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Care Tips</dc:title>
  <dc:creator>Ashton Terrill</dc:creator>
  <cp:lastModifiedBy>Ashton Terrill</cp:lastModifiedBy>
  <cp:revision>19</cp:revision>
  <dcterms:created xsi:type="dcterms:W3CDTF">2024-02-15T13:55:22Z</dcterms:created>
  <dcterms:modified xsi:type="dcterms:W3CDTF">2024-03-05T18:35:50Z</dcterms:modified>
</cp:coreProperties>
</file>